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2" r:id="rId1"/>
  </p:sldMasterIdLst>
  <p:notesMasterIdLst>
    <p:notesMasterId r:id="rId12"/>
  </p:notesMasterIdLst>
  <p:sldIdLst>
    <p:sldId id="256" r:id="rId2"/>
    <p:sldId id="267" r:id="rId3"/>
    <p:sldId id="257" r:id="rId4"/>
    <p:sldId id="258" r:id="rId5"/>
    <p:sldId id="259" r:id="rId6"/>
    <p:sldId id="260" r:id="rId7"/>
    <p:sldId id="265" r:id="rId8"/>
    <p:sldId id="264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06E8E-CD22-4895-AA85-4894063929A4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FBD74-97B1-4E5A-8AB4-4F831C357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84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662A-6166-40B7-9F56-DB11CCDA0A58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4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8A65-C86A-45C8-AD6F-77302F0740E5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4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E2792-A877-4FE8-A114-3CF895DBE0BB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86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B5B8-4494-429C-9B29-675C3D5BC3DC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4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829C43D-3CF0-4127-A77A-F96300E58746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1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4663-2B03-4D64-95DE-2EA87868AC82}" type="datetime1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4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7882-5EA8-46DF-95B4-0ABB44434A78}" type="datetime1">
              <a:rPr lang="en-US" smtClean="0"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01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73D6-E2EB-4595-8981-5C3E9EF8391F}" type="datetime1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2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F1848-E753-41F5-8723-35B1DBCF95B6}" type="datetime1">
              <a:rPr lang="en-US" smtClean="0"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3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8A17-06B9-4C0E-96BB-AD1F58DAFE06}" type="datetime1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6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9129-5470-4A35-AE23-012545F2C6E8}" type="datetime1">
              <a:rPr lang="en-US" smtClean="0"/>
              <a:t>2/13/2023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85D6EF5-C972-4BF3-ACF5-E2D3ECCFC62F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/>
              <a:t>Principles of Internetworking Protocols</a:t>
            </a: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81D3429-3A7A-4AB2-BECC-17430FB60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3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3A74A-64A5-48C4-9223-2C3E096FF3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Principles of internetworking protocols</a:t>
            </a:r>
            <a:br>
              <a:rPr lang="en-US" sz="6000" dirty="0"/>
            </a:br>
            <a:r>
              <a:rPr lang="zh-TW" altLang="en-US" sz="6000" dirty="0"/>
              <a:t>網際網路協定</a:t>
            </a:r>
            <a:r>
              <a:rPr lang="en-US" altLang="zh-TW" sz="6000" dirty="0"/>
              <a:t> (</a:t>
            </a:r>
            <a:r>
              <a:rPr lang="en-US" sz="6000" dirty="0"/>
              <a:t>CS601R</a:t>
            </a:r>
            <a:r>
              <a:rPr lang="en-US" altLang="zh-TW" sz="6000" dirty="0"/>
              <a:t>)</a:t>
            </a:r>
            <a:endParaRPr lang="en-US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C61C6-1BA5-483A-AF5A-FD7D92E89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498177"/>
            <a:ext cx="7891272" cy="106984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Rocky K. C. Chang</a:t>
            </a:r>
          </a:p>
          <a:p>
            <a:r>
              <a:rPr lang="en-US" dirty="0"/>
              <a:t>Dept. Information and computer engineering</a:t>
            </a:r>
          </a:p>
          <a:p>
            <a:r>
              <a:rPr lang="en-US" dirty="0"/>
              <a:t>February 15, 2023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634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29925-2E5F-4789-BB7E-1A7190E1E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72668-6516-4149-8EA8-866928F5A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9AC8CE3-CA0D-4CDE-8DD3-E2049434CB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52728" y="1480963"/>
            <a:ext cx="9367647" cy="356552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“</a:t>
            </a:r>
            <a:r>
              <a:rPr lang="en-US" sz="2800" cap="none" dirty="0">
                <a:latin typeface="+mn-lt"/>
              </a:rPr>
              <a:t>The fear of the Lord is the beginning of knowledge; fools despise wisdom and instruction.”(Proverbs 1:7)</a:t>
            </a:r>
            <a:br>
              <a:rPr lang="en-US" sz="2800" cap="none" dirty="0">
                <a:latin typeface="+mn-lt"/>
              </a:rPr>
            </a:br>
            <a:br>
              <a:rPr lang="en-US" sz="2800" dirty="0">
                <a:latin typeface="+mn-lt"/>
              </a:rPr>
            </a:br>
            <a:r>
              <a:rPr lang="en-HK" altLang="zh-TW" sz="2800" dirty="0">
                <a:latin typeface="+mn-lt"/>
              </a:rPr>
              <a:t>“</a:t>
            </a:r>
            <a:r>
              <a:rPr lang="zh-TW" altLang="en-US" sz="2800" dirty="0">
                <a:latin typeface="+mn-lt"/>
              </a:rPr>
              <a:t>敬畏耶和華是知識的開端，但愚妄人藐視智慧和教訓。</a:t>
            </a:r>
            <a:r>
              <a:rPr lang="en-HK" altLang="zh-TW" sz="2800" dirty="0">
                <a:latin typeface="+mn-lt"/>
              </a:rPr>
              <a:t>” (</a:t>
            </a:r>
            <a:r>
              <a:rPr lang="zh-TW" altLang="en-US" sz="2800" dirty="0">
                <a:latin typeface="+mn-lt"/>
              </a:rPr>
              <a:t>箴言 </a:t>
            </a:r>
            <a:r>
              <a:rPr lang="en-HK" altLang="zh-TW" sz="2800" dirty="0">
                <a:latin typeface="+mn-lt"/>
              </a:rPr>
              <a:t>1:7)</a:t>
            </a:r>
            <a:endParaRPr lang="zh-TW" alt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021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E73DD-9A51-431C-8D96-6D8231184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52C0B-D142-4390-A8E6-94A62E855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overall objective of this course is to build up a solid understanding on the networking technologies underpinning the current Internet infrastructure. Specifically,</a:t>
            </a:r>
          </a:p>
          <a:p>
            <a:pPr lvl="1"/>
            <a:r>
              <a:rPr lang="en-US" dirty="0"/>
              <a:t>Understand the technology underpinning Internet.</a:t>
            </a:r>
          </a:p>
          <a:p>
            <a:pPr lvl="1"/>
            <a:r>
              <a:rPr lang="en-US" dirty="0"/>
              <a:t>Understand the original design philosophy of Internet, and the strength and weaknesses of the then designed Internet in today’s computing environment.</a:t>
            </a:r>
          </a:p>
          <a:p>
            <a:pPr lvl="1"/>
            <a:r>
              <a:rPr lang="en-US" dirty="0"/>
              <a:t>Explore some most up-to-date development in the Internet technology.</a:t>
            </a:r>
          </a:p>
          <a:p>
            <a:pPr lvl="1"/>
            <a:r>
              <a:rPr lang="en-US" dirty="0"/>
              <a:t>Acquire knowledge in one specific Internet topic through a group project.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64C90B-2932-4E42-A5A9-EEC9744D3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EC56C-8CD8-4878-BE5E-E694FB44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9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09B-9916-4FED-B7D0-A57E3ADE1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teaching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21A33-64B2-4750-B988-C4A2E67D1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94821"/>
            <a:ext cx="10058400" cy="4023360"/>
          </a:xfrm>
        </p:spPr>
        <p:txBody>
          <a:bodyPr>
            <a:normAutofit/>
          </a:bodyPr>
          <a:lstStyle/>
          <a:p>
            <a:r>
              <a:rPr lang="en-HK" dirty="0"/>
              <a:t>Lecturer: </a:t>
            </a:r>
            <a:r>
              <a:rPr lang="en-HK" dirty="0" err="1"/>
              <a:t>Dr.</a:t>
            </a:r>
            <a:r>
              <a:rPr lang="en-HK" dirty="0"/>
              <a:t> Rocky K. C. Chang (</a:t>
            </a:r>
            <a:r>
              <a:rPr lang="zh-TW" altLang="en-US" dirty="0"/>
              <a:t>電學</a:t>
            </a:r>
            <a:r>
              <a:rPr lang="en-US" altLang="zh-TW" dirty="0"/>
              <a:t>102</a:t>
            </a:r>
            <a:r>
              <a:rPr lang="en-HK" dirty="0"/>
              <a:t>)</a:t>
            </a:r>
          </a:p>
          <a:p>
            <a:pPr lvl="1"/>
            <a:r>
              <a:rPr lang="en-HK" dirty="0"/>
              <a:t>Office hour: 14:00-16:00 Wednesdays</a:t>
            </a:r>
          </a:p>
          <a:p>
            <a:r>
              <a:rPr lang="en-HK" dirty="0"/>
              <a:t>Classes: 18:00-20:40 (</a:t>
            </a:r>
            <a:r>
              <a:rPr lang="zh-TW" altLang="en-US" dirty="0"/>
              <a:t>教學</a:t>
            </a:r>
            <a:r>
              <a:rPr lang="en-US" altLang="zh-TW"/>
              <a:t>509?</a:t>
            </a:r>
            <a:r>
              <a:rPr lang="en-US" altLang="zh-TW" dirty="0"/>
              <a:t>)</a:t>
            </a:r>
            <a:endParaRPr lang="en-HK" dirty="0"/>
          </a:p>
          <a:p>
            <a:r>
              <a:rPr lang="en-HK" dirty="0"/>
              <a:t>Couse website: </a:t>
            </a:r>
            <a:r>
              <a:rPr lang="en-US" altLang="zh-CN" dirty="0" err="1"/>
              <a:t>i</a:t>
            </a:r>
            <a:r>
              <a:rPr lang="en-US" altLang="zh-CN" dirty="0"/>
              <a:t>-Learning platform</a:t>
            </a:r>
          </a:p>
          <a:p>
            <a:pPr lvl="1"/>
            <a:r>
              <a:rPr lang="en-US" dirty="0"/>
              <a:t>Slides</a:t>
            </a:r>
          </a:p>
          <a:p>
            <a:pPr lvl="1"/>
            <a:r>
              <a:rPr lang="en-US" dirty="0"/>
              <a:t>Assignments</a:t>
            </a:r>
          </a:p>
          <a:p>
            <a:pPr lvl="1"/>
            <a:r>
              <a:rPr lang="en-HK" dirty="0"/>
              <a:t>Latest timetable</a:t>
            </a:r>
          </a:p>
          <a:p>
            <a:pPr lvl="1"/>
            <a:r>
              <a:rPr lang="en-HK" dirty="0"/>
              <a:t>…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018CEE-A42D-444F-ABA3-BC1E56F82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E6EA16-56D9-4E67-9E74-D87B6DF4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E3B0A-2095-4B19-A890-E776A3806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Pre-requisite and teaching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F6566-6440-419A-8C45-E4D628B3E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Pre-requisites: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HK" dirty="0"/>
              <a:t>First course on computer networking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HK" dirty="0"/>
              <a:t>Basic algebra and probability</a:t>
            </a:r>
          </a:p>
          <a:p>
            <a:r>
              <a:rPr lang="en-US" dirty="0"/>
              <a:t>Teaching approach: lecture-lab-tutorial integration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Integrating lectures with written and laboratory exercises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You are encouraged to ask questions during the class.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You are also encouraged to answer questions from me or other students.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57AF47-C67D-44A5-A27A-C1219831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D336B9-8FE4-475C-A925-9EB1962A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7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4001F-EF3F-41BB-B241-05D429050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Textbook and reading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FC211-1280-4201-AD7C-B26097499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lecture materials are drawn from the books below, research articles and RFCs:</a:t>
            </a:r>
          </a:p>
          <a:p>
            <a:pPr lvl="1"/>
            <a:r>
              <a:rPr lang="en-US" dirty="0"/>
              <a:t>L. Peterson and B. S. Davie, Computer Networks: A Systems Approach, Fifth Edition, Morgan Kaufmann, 2012.</a:t>
            </a:r>
          </a:p>
          <a:p>
            <a:pPr lvl="1"/>
            <a:r>
              <a:rPr lang="en-US" dirty="0"/>
              <a:t>J. Kurose and K. Ross, Computer Networking: A Top-Down Approach Featuring the Internet, Seventh Edition, Addison Wesley, 2017.</a:t>
            </a:r>
          </a:p>
          <a:p>
            <a:pPr lvl="1"/>
            <a:r>
              <a:rPr lang="en-US" dirty="0"/>
              <a:t>C. Huitema, 1999. Routing in the Internet. Second Edition, Prentice Hall PTR.</a:t>
            </a:r>
          </a:p>
          <a:p>
            <a:pPr lvl="1"/>
            <a:r>
              <a:rPr lang="en-US" dirty="0"/>
              <a:t>Deep </a:t>
            </a:r>
            <a:r>
              <a:rPr lang="en-US" dirty="0" err="1"/>
              <a:t>Medhi</a:t>
            </a:r>
            <a:r>
              <a:rPr lang="en-US" dirty="0"/>
              <a:t> and Karthik Ramasamy, 2018. Network Routing: Algorithms, Protocols, and Architectures (The Morgan Kaufmann Series in Networking) 2nd Edition.</a:t>
            </a:r>
          </a:p>
          <a:p>
            <a:pPr lvl="1"/>
            <a:r>
              <a:rPr lang="en-US" dirty="0"/>
              <a:t>W. R. Stevens, TCP/IP Illustrated Volume I, The Protocols, Addison Wesley, 1994.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7F0D0-15EB-4608-AAC7-3A26A183D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607B40-7C2B-4CBB-B8DE-8615CE47E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6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AEC9F-7B75-4C11-A736-AD506049A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will you be assessed?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A10FE-1B79-4517-9A5F-158A951FE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Assignments: 20%</a:t>
            </a:r>
          </a:p>
          <a:p>
            <a:pPr marL="0" indent="0">
              <a:buNone/>
            </a:pPr>
            <a:r>
              <a:rPr lang="en-US" dirty="0"/>
              <a:t>Quizzes: 5%</a:t>
            </a:r>
          </a:p>
          <a:p>
            <a:pPr marL="0" indent="0">
              <a:buNone/>
            </a:pPr>
            <a:r>
              <a:rPr lang="en-US" dirty="0"/>
              <a:t>Midterm exam: 25%</a:t>
            </a:r>
          </a:p>
          <a:p>
            <a:pPr marL="0" indent="0">
              <a:buNone/>
            </a:pPr>
            <a:r>
              <a:rPr lang="en-US" dirty="0"/>
              <a:t>Project: 15%</a:t>
            </a:r>
          </a:p>
          <a:p>
            <a:pPr marL="0" indent="0">
              <a:buNone/>
            </a:pPr>
            <a:r>
              <a:rPr lang="en-US" dirty="0"/>
              <a:t>Exam: 35%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E079BF-2B58-4833-AAD3-F7A37EDDD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C84B7F-8444-4EF3-B978-E148D2D8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59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2775-BEAF-449F-9A8E-0EDF6A31D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you learned about computer networking?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43001-4338-41B3-8E76-C67B5C6485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874F3-735F-4890-915D-D587F06E0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4787E-F7A8-4617-B36B-9BA903A5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7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80768-8C0D-47FF-891C-7104391D0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Topics to be covered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FFF48-6FF3-49E0-AE1D-B1CF74441B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Background (e.g., network performance, protocol,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Some application-level protocols, such as DNS, DHCP and HTTP</a:t>
            </a:r>
          </a:p>
          <a:p>
            <a:r>
              <a:rPr lang="en-US" dirty="0">
                <a:solidFill>
                  <a:srgbClr val="00B050"/>
                </a:solidFill>
              </a:rPr>
              <a:t>IP forwarding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IP addresses and packets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IP subnets and network mask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Heterogeneous MTUs and IP fragmentation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IP forwarding algorithm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ICMP and other measurement methods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26AE75-489A-4EF2-8A86-CF79D67C54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IP routing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Distance-vector routing protocol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Protocol convergence and routing loops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Link-state routing protocol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Interdomain vs interdomain routing protocols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BGP</a:t>
            </a:r>
          </a:p>
          <a:p>
            <a:r>
              <a:rPr lang="en-US" dirty="0">
                <a:solidFill>
                  <a:srgbClr val="7030A0"/>
                </a:solidFill>
              </a:rPr>
              <a:t>Transport protocols (basic TCP and UDP)</a:t>
            </a:r>
          </a:p>
          <a:p>
            <a:r>
              <a:rPr lang="en-US" dirty="0">
                <a:solidFill>
                  <a:srgbClr val="0070C0"/>
                </a:solidFill>
              </a:rPr>
              <a:t>Layer-two protocols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Five basic problems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Switched LANs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Spanning-tree protocol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FFD4A2-71A4-4182-852C-5CD4CB68E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92A349-2768-4804-A3AF-41696DCE3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7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1E09C-D7DF-4C9E-BF52-FCC2688F8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My expectations and policies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3B876-8614-4D50-A112-A6F21C34B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HK" dirty="0"/>
              <a:t>Attend all lectures </a:t>
            </a:r>
            <a:r>
              <a:rPr lang="en-HK" dirty="0">
                <a:solidFill>
                  <a:srgbClr val="C00000"/>
                </a:solidFill>
              </a:rPr>
              <a:t>on time</a:t>
            </a:r>
            <a:r>
              <a:rPr lang="en-HK" dirty="0"/>
              <a:t>.</a:t>
            </a:r>
          </a:p>
          <a:p>
            <a:r>
              <a:rPr lang="en-HK" dirty="0">
                <a:solidFill>
                  <a:srgbClr val="C00000"/>
                </a:solidFill>
              </a:rPr>
              <a:t>Always</a:t>
            </a:r>
            <a:r>
              <a:rPr lang="en-HK" dirty="0"/>
              <a:t> bring your notebook to the class.</a:t>
            </a:r>
          </a:p>
          <a:p>
            <a:r>
              <a:rPr lang="en-HK" dirty="0"/>
              <a:t>Read the covered materials on your own.</a:t>
            </a:r>
          </a:p>
          <a:p>
            <a:r>
              <a:rPr lang="en-HK" dirty="0"/>
              <a:t>Complete your assignments and project yourself and on time.</a:t>
            </a:r>
          </a:p>
          <a:p>
            <a:r>
              <a:rPr lang="en-HK" dirty="0"/>
              <a:t>Policy regarding late submission of works (submitted </a:t>
            </a:r>
            <a:r>
              <a:rPr lang="en-HK" dirty="0">
                <a:solidFill>
                  <a:srgbClr val="C00000"/>
                </a:solidFill>
              </a:rPr>
              <a:t>before the start of class</a:t>
            </a:r>
            <a:r>
              <a:rPr lang="en-HK" dirty="0"/>
              <a:t>)</a:t>
            </a:r>
          </a:p>
          <a:p>
            <a:pPr lvl="1"/>
            <a:r>
              <a:rPr lang="en-HK" dirty="0"/>
              <a:t>Late submission: 20% off</a:t>
            </a:r>
          </a:p>
          <a:p>
            <a:r>
              <a:rPr lang="en-HK" dirty="0"/>
              <a:t>Policy regarding plagiarism</a:t>
            </a:r>
          </a:p>
          <a:p>
            <a:pPr lvl="1"/>
            <a:r>
              <a:rPr lang="en-US" dirty="0"/>
              <a:t>You will betray your own integrity, whether it will be found out or not!</a:t>
            </a:r>
          </a:p>
          <a:p>
            <a:pPr lvl="1"/>
            <a:r>
              <a:rPr lang="en-HK" dirty="0"/>
              <a:t>Both giver and receiver subject to the same penalty below</a:t>
            </a:r>
          </a:p>
          <a:p>
            <a:pPr lvl="1"/>
            <a:r>
              <a:rPr lang="en-US" dirty="0"/>
              <a:t>All the students involved not only will receive 0 marks for this assessment, they will also lose additional, same number of marks from their total assessment marks.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85E1A0-C4E3-4621-A800-CEF3DF301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Principles of Internetworking Protocols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95DF35-055C-4A10-AF0E-D9E439D17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3429-3A7A-4AB2-BECC-17430FB607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46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7991</TotalTime>
  <Words>658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Courier New</vt:lpstr>
      <vt:lpstr>Rockwell</vt:lpstr>
      <vt:lpstr>Rockwell Condensed</vt:lpstr>
      <vt:lpstr>Wingdings</vt:lpstr>
      <vt:lpstr>Wood Type</vt:lpstr>
      <vt:lpstr>Principles of internetworking protocols 網際網路協定 (CS601R)</vt:lpstr>
      <vt:lpstr>Course objectives</vt:lpstr>
      <vt:lpstr>The teaching team</vt:lpstr>
      <vt:lpstr>Pre-requisite and teaching approach</vt:lpstr>
      <vt:lpstr>Textbook and reading materials</vt:lpstr>
      <vt:lpstr>How will you be assessed?</vt:lpstr>
      <vt:lpstr>What have you learned about computer networking?</vt:lpstr>
      <vt:lpstr>The Topics to be covered</vt:lpstr>
      <vt:lpstr>My expectations and policies</vt:lpstr>
      <vt:lpstr>“The fear of the Lord is the beginning of knowledge; fools despise wisdom and instruction.”(Proverbs 1:7)  “敬畏耶和華是知識的開端，但愚妄人藐視智慧和教訓。” (箴言 1:7)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Infrastructure Security  (互聯網基礎設施安全)</dc:title>
  <dc:creator>Rocky Chang</dc:creator>
  <cp:lastModifiedBy>Rocky Chang</cp:lastModifiedBy>
  <cp:revision>77</cp:revision>
  <dcterms:created xsi:type="dcterms:W3CDTF">2020-02-19T04:42:34Z</dcterms:created>
  <dcterms:modified xsi:type="dcterms:W3CDTF">2023-02-15T08:32:32Z</dcterms:modified>
</cp:coreProperties>
</file>